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764BD91B-6D23-4279-AD46-FFAAFBCC54E1}" type="datetimeFigureOut">
              <a:rPr lang="en-IN" smtClean="0"/>
              <a:t>07-11-2024</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4492D3BB-3D5D-4103-93B8-D01B0FAEA3FA}" type="slidenum">
              <a:rPr lang="en-IN" smtClean="0"/>
              <a:t>‹#›</a:t>
            </a:fld>
            <a:endParaRPr lang="en-IN"/>
          </a:p>
        </p:txBody>
      </p:sp>
    </p:spTree>
    <p:extLst>
      <p:ext uri="{BB962C8B-B14F-4D97-AF65-F5344CB8AC3E}">
        <p14:creationId xmlns:p14="http://schemas.microsoft.com/office/powerpoint/2010/main" val="3469846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4BD91B-6D23-4279-AD46-FFAAFBCC54E1}" type="datetimeFigureOut">
              <a:rPr lang="en-IN" smtClean="0"/>
              <a:t>07-11-2024</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492D3BB-3D5D-4103-93B8-D01B0FAEA3FA}" type="slidenum">
              <a:rPr lang="en-IN" smtClean="0"/>
              <a:t>‹#›</a:t>
            </a:fld>
            <a:endParaRPr lang="en-IN"/>
          </a:p>
        </p:txBody>
      </p:sp>
    </p:spTree>
    <p:extLst>
      <p:ext uri="{BB962C8B-B14F-4D97-AF65-F5344CB8AC3E}">
        <p14:creationId xmlns:p14="http://schemas.microsoft.com/office/powerpoint/2010/main" val="3624089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64BD91B-6D23-4279-AD46-FFAAFBCC54E1}" type="datetimeFigureOut">
              <a:rPr lang="en-IN" smtClean="0"/>
              <a:t>07-11-2024</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492D3BB-3D5D-4103-93B8-D01B0FAEA3FA}" type="slidenum">
              <a:rPr lang="en-IN" smtClean="0"/>
              <a:t>‹#›</a:t>
            </a:fld>
            <a:endParaRPr lang="en-IN"/>
          </a:p>
        </p:txBody>
      </p:sp>
    </p:spTree>
    <p:extLst>
      <p:ext uri="{BB962C8B-B14F-4D97-AF65-F5344CB8AC3E}">
        <p14:creationId xmlns:p14="http://schemas.microsoft.com/office/powerpoint/2010/main" val="40559596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64BD91B-6D23-4279-AD46-FFAAFBCC54E1}" type="datetimeFigureOut">
              <a:rPr lang="en-IN" smtClean="0"/>
              <a:t>07-11-2024</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492D3BB-3D5D-4103-93B8-D01B0FAEA3FA}" type="slidenum">
              <a:rPr lang="en-IN" smtClean="0"/>
              <a:t>‹#›</a:t>
            </a:fld>
            <a:endParaRPr lang="en-IN"/>
          </a:p>
        </p:txBody>
      </p:sp>
    </p:spTree>
    <p:extLst>
      <p:ext uri="{BB962C8B-B14F-4D97-AF65-F5344CB8AC3E}">
        <p14:creationId xmlns:p14="http://schemas.microsoft.com/office/powerpoint/2010/main" val="15296192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4BD91B-6D23-4279-AD46-FFAAFBCC54E1}" type="datetimeFigureOut">
              <a:rPr lang="en-IN" smtClean="0"/>
              <a:t>07-11-2024</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492D3BB-3D5D-4103-93B8-D01B0FAEA3FA}" type="slidenum">
              <a:rPr lang="en-IN" smtClean="0"/>
              <a:t>‹#›</a:t>
            </a:fld>
            <a:endParaRPr lang="en-IN"/>
          </a:p>
        </p:txBody>
      </p:sp>
    </p:spTree>
    <p:extLst>
      <p:ext uri="{BB962C8B-B14F-4D97-AF65-F5344CB8AC3E}">
        <p14:creationId xmlns:p14="http://schemas.microsoft.com/office/powerpoint/2010/main" val="25274354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64BD91B-6D23-4279-AD46-FFAAFBCC54E1}" type="datetimeFigureOut">
              <a:rPr lang="en-IN" smtClean="0"/>
              <a:t>07-11-2024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492D3BB-3D5D-4103-93B8-D01B0FAEA3FA}" type="slidenum">
              <a:rPr lang="en-IN" smtClean="0"/>
              <a:t>‹#›</a:t>
            </a:fld>
            <a:endParaRPr lang="en-IN"/>
          </a:p>
        </p:txBody>
      </p:sp>
    </p:spTree>
    <p:extLst>
      <p:ext uri="{BB962C8B-B14F-4D97-AF65-F5344CB8AC3E}">
        <p14:creationId xmlns:p14="http://schemas.microsoft.com/office/powerpoint/2010/main" val="23070824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64BD91B-6D23-4279-AD46-FFAAFBCC54E1}" type="datetimeFigureOut">
              <a:rPr lang="en-IN" smtClean="0"/>
              <a:t>07-11-2024</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4492D3BB-3D5D-4103-93B8-D01B0FAEA3FA}" type="slidenum">
              <a:rPr lang="en-IN" smtClean="0"/>
              <a:t>‹#›</a:t>
            </a:fld>
            <a:endParaRPr lang="en-IN"/>
          </a:p>
        </p:txBody>
      </p:sp>
    </p:spTree>
    <p:extLst>
      <p:ext uri="{BB962C8B-B14F-4D97-AF65-F5344CB8AC3E}">
        <p14:creationId xmlns:p14="http://schemas.microsoft.com/office/powerpoint/2010/main" val="3610403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764BD91B-6D23-4279-AD46-FFAAFBCC54E1}" type="datetimeFigureOut">
              <a:rPr lang="en-IN" smtClean="0"/>
              <a:t>07-11-2024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492D3BB-3D5D-4103-93B8-D01B0FAEA3FA}" type="slidenum">
              <a:rPr lang="en-IN" smtClean="0"/>
              <a:t>‹#›</a:t>
            </a:fld>
            <a:endParaRPr lang="en-IN"/>
          </a:p>
        </p:txBody>
      </p:sp>
    </p:spTree>
    <p:extLst>
      <p:ext uri="{BB962C8B-B14F-4D97-AF65-F5344CB8AC3E}">
        <p14:creationId xmlns:p14="http://schemas.microsoft.com/office/powerpoint/2010/main" val="23528827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764BD91B-6D23-4279-AD46-FFAAFBCC54E1}" type="datetimeFigureOut">
              <a:rPr lang="en-IN" smtClean="0"/>
              <a:t>07-11-2024</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492D3BB-3D5D-4103-93B8-D01B0FAEA3FA}" type="slidenum">
              <a:rPr lang="en-IN" smtClean="0"/>
              <a:t>‹#›</a:t>
            </a:fld>
            <a:endParaRPr lang="en-IN"/>
          </a:p>
        </p:txBody>
      </p:sp>
    </p:spTree>
    <p:extLst>
      <p:ext uri="{BB962C8B-B14F-4D97-AF65-F5344CB8AC3E}">
        <p14:creationId xmlns:p14="http://schemas.microsoft.com/office/powerpoint/2010/main" val="4254046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4BD91B-6D23-4279-AD46-FFAAFBCC54E1}" type="datetimeFigureOut">
              <a:rPr lang="en-IN" smtClean="0"/>
              <a:t>07-11-2024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492D3BB-3D5D-4103-93B8-D01B0FAEA3FA}" type="slidenum">
              <a:rPr lang="en-IN" smtClean="0"/>
              <a:t>‹#›</a:t>
            </a:fld>
            <a:endParaRPr lang="en-IN"/>
          </a:p>
        </p:txBody>
      </p:sp>
    </p:spTree>
    <p:extLst>
      <p:ext uri="{BB962C8B-B14F-4D97-AF65-F5344CB8AC3E}">
        <p14:creationId xmlns:p14="http://schemas.microsoft.com/office/powerpoint/2010/main" val="3391554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4BD91B-6D23-4279-AD46-FFAAFBCC54E1}" type="datetimeFigureOut">
              <a:rPr lang="en-IN" smtClean="0"/>
              <a:t>07-11-2024</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492D3BB-3D5D-4103-93B8-D01B0FAEA3FA}" type="slidenum">
              <a:rPr lang="en-IN" smtClean="0"/>
              <a:t>‹#›</a:t>
            </a:fld>
            <a:endParaRPr lang="en-IN"/>
          </a:p>
        </p:txBody>
      </p:sp>
    </p:spTree>
    <p:extLst>
      <p:ext uri="{BB962C8B-B14F-4D97-AF65-F5344CB8AC3E}">
        <p14:creationId xmlns:p14="http://schemas.microsoft.com/office/powerpoint/2010/main" val="3159201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4BD91B-6D23-4279-AD46-FFAAFBCC54E1}" type="datetimeFigureOut">
              <a:rPr lang="en-IN" smtClean="0"/>
              <a:t>07-11-2024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492D3BB-3D5D-4103-93B8-D01B0FAEA3FA}" type="slidenum">
              <a:rPr lang="en-IN" smtClean="0"/>
              <a:t>‹#›</a:t>
            </a:fld>
            <a:endParaRPr lang="en-IN"/>
          </a:p>
        </p:txBody>
      </p:sp>
    </p:spTree>
    <p:extLst>
      <p:ext uri="{BB962C8B-B14F-4D97-AF65-F5344CB8AC3E}">
        <p14:creationId xmlns:p14="http://schemas.microsoft.com/office/powerpoint/2010/main" val="3874749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4BD91B-6D23-4279-AD46-FFAAFBCC54E1}" type="datetimeFigureOut">
              <a:rPr lang="en-IN" smtClean="0"/>
              <a:t>07-11-2024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492D3BB-3D5D-4103-93B8-D01B0FAEA3FA}" type="slidenum">
              <a:rPr lang="en-IN" smtClean="0"/>
              <a:t>‹#›</a:t>
            </a:fld>
            <a:endParaRPr lang="en-IN"/>
          </a:p>
        </p:txBody>
      </p:sp>
    </p:spTree>
    <p:extLst>
      <p:ext uri="{BB962C8B-B14F-4D97-AF65-F5344CB8AC3E}">
        <p14:creationId xmlns:p14="http://schemas.microsoft.com/office/powerpoint/2010/main" val="1198728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64BD91B-6D23-4279-AD46-FFAAFBCC54E1}" type="datetimeFigureOut">
              <a:rPr lang="en-IN" smtClean="0"/>
              <a:t>07-11-2024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492D3BB-3D5D-4103-93B8-D01B0FAEA3FA}" type="slidenum">
              <a:rPr lang="en-IN" smtClean="0"/>
              <a:t>‹#›</a:t>
            </a:fld>
            <a:endParaRPr lang="en-IN"/>
          </a:p>
        </p:txBody>
      </p:sp>
    </p:spTree>
    <p:extLst>
      <p:ext uri="{BB962C8B-B14F-4D97-AF65-F5344CB8AC3E}">
        <p14:creationId xmlns:p14="http://schemas.microsoft.com/office/powerpoint/2010/main" val="4101352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4BD91B-6D23-4279-AD46-FFAAFBCC54E1}" type="datetimeFigureOut">
              <a:rPr lang="en-IN" smtClean="0"/>
              <a:t>07-11-2024</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4492D3BB-3D5D-4103-93B8-D01B0FAEA3FA}" type="slidenum">
              <a:rPr lang="en-IN" smtClean="0"/>
              <a:t>‹#›</a:t>
            </a:fld>
            <a:endParaRPr lang="en-IN"/>
          </a:p>
        </p:txBody>
      </p:sp>
    </p:spTree>
    <p:extLst>
      <p:ext uri="{BB962C8B-B14F-4D97-AF65-F5344CB8AC3E}">
        <p14:creationId xmlns:p14="http://schemas.microsoft.com/office/powerpoint/2010/main" val="387107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4BD91B-6D23-4279-AD46-FFAAFBCC54E1}" type="datetimeFigureOut">
              <a:rPr lang="en-IN" smtClean="0"/>
              <a:t>07-11-2024</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492D3BB-3D5D-4103-93B8-D01B0FAEA3FA}" type="slidenum">
              <a:rPr lang="en-IN" smtClean="0"/>
              <a:t>‹#›</a:t>
            </a:fld>
            <a:endParaRPr lang="en-IN"/>
          </a:p>
        </p:txBody>
      </p:sp>
    </p:spTree>
    <p:extLst>
      <p:ext uri="{BB962C8B-B14F-4D97-AF65-F5344CB8AC3E}">
        <p14:creationId xmlns:p14="http://schemas.microsoft.com/office/powerpoint/2010/main" val="2981512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4BD91B-6D23-4279-AD46-FFAAFBCC54E1}" type="datetimeFigureOut">
              <a:rPr lang="en-IN" smtClean="0"/>
              <a:t>07-11-2024</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492D3BB-3D5D-4103-93B8-D01B0FAEA3FA}" type="slidenum">
              <a:rPr lang="en-IN" smtClean="0"/>
              <a:t>‹#›</a:t>
            </a:fld>
            <a:endParaRPr lang="en-IN"/>
          </a:p>
        </p:txBody>
      </p:sp>
    </p:spTree>
    <p:extLst>
      <p:ext uri="{BB962C8B-B14F-4D97-AF65-F5344CB8AC3E}">
        <p14:creationId xmlns:p14="http://schemas.microsoft.com/office/powerpoint/2010/main" val="2899073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764BD91B-6D23-4279-AD46-FFAAFBCC54E1}" type="datetimeFigureOut">
              <a:rPr lang="en-IN" smtClean="0"/>
              <a:t>07-11-2024</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4492D3BB-3D5D-4103-93B8-D01B0FAEA3FA}" type="slidenum">
              <a:rPr lang="en-IN" smtClean="0"/>
              <a:t>‹#›</a:t>
            </a:fld>
            <a:endParaRPr lang="en-IN"/>
          </a:p>
        </p:txBody>
      </p:sp>
    </p:spTree>
    <p:extLst>
      <p:ext uri="{BB962C8B-B14F-4D97-AF65-F5344CB8AC3E}">
        <p14:creationId xmlns:p14="http://schemas.microsoft.com/office/powerpoint/2010/main" val="262361097"/>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BED1C-D245-052C-4591-234A95AB1DB7}"/>
              </a:ext>
            </a:extLst>
          </p:cNvPr>
          <p:cNvSpPr>
            <a:spLocks noGrp="1"/>
          </p:cNvSpPr>
          <p:nvPr>
            <p:ph type="ctrTitle"/>
          </p:nvPr>
        </p:nvSpPr>
        <p:spPr>
          <a:xfrm>
            <a:off x="1524000" y="1172494"/>
            <a:ext cx="8731045" cy="1462551"/>
          </a:xfrm>
        </p:spPr>
        <p:txBody>
          <a:bodyPr>
            <a:normAutofit/>
          </a:bodyPr>
          <a:lstStyle/>
          <a:p>
            <a:r>
              <a:rPr lang="en-US" sz="2800" b="1" dirty="0">
                <a:latin typeface="Times New Roman" panose="02020603050405020304" pitchFamily="18" charset="0"/>
                <a:cs typeface="Times New Roman" panose="02020603050405020304" pitchFamily="18" charset="0"/>
              </a:rPr>
              <a:t>Sales and Revenue Analytics Retail Dashboard</a:t>
            </a:r>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Global Electronics Retailer</a:t>
            </a:r>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Capstone Project 1 – Presentation</a:t>
            </a:r>
            <a:endParaRPr lang="en-IN" sz="28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A3EFE5E7-CA2C-0696-1D54-FB4C7E1F35B1}"/>
              </a:ext>
            </a:extLst>
          </p:cNvPr>
          <p:cNvSpPr>
            <a:spLocks noGrp="1"/>
          </p:cNvSpPr>
          <p:nvPr>
            <p:ph type="subTitle" idx="1"/>
          </p:nvPr>
        </p:nvSpPr>
        <p:spPr>
          <a:xfrm>
            <a:off x="8190271" y="4463845"/>
            <a:ext cx="2812026" cy="953728"/>
          </a:xfrm>
        </p:spPr>
        <p:txBody>
          <a:bodyPr/>
          <a:lstStyle/>
          <a:p>
            <a:pPr algn="r"/>
            <a:r>
              <a:rPr lang="en-US" dirty="0">
                <a:solidFill>
                  <a:schemeClr val="bg1"/>
                </a:solidFill>
                <a:latin typeface="Times New Roman" panose="02020603050405020304" pitchFamily="18" charset="0"/>
                <a:cs typeface="Times New Roman" panose="02020603050405020304" pitchFamily="18" charset="0"/>
              </a:rPr>
              <a:t>Done By : </a:t>
            </a:r>
          </a:p>
          <a:p>
            <a:pPr algn="r"/>
            <a:r>
              <a:rPr lang="en-US" dirty="0">
                <a:solidFill>
                  <a:schemeClr val="bg1"/>
                </a:solidFill>
                <a:latin typeface="Times New Roman" panose="02020603050405020304" pitchFamily="18" charset="0"/>
                <a:cs typeface="Times New Roman" panose="02020603050405020304" pitchFamily="18" charset="0"/>
              </a:rPr>
              <a:t>Sujith Gopinathan</a:t>
            </a:r>
            <a:endParaRPr lang="en-IN"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6661BC9-B8D7-DED4-B262-1D45D170467B}"/>
              </a:ext>
            </a:extLst>
          </p:cNvPr>
          <p:cNvPicPr>
            <a:picLocks noChangeAspect="1"/>
          </p:cNvPicPr>
          <p:nvPr/>
        </p:nvPicPr>
        <p:blipFill>
          <a:blip r:embed="rId2"/>
          <a:stretch>
            <a:fillRect/>
          </a:stretch>
        </p:blipFill>
        <p:spPr>
          <a:xfrm>
            <a:off x="1524000" y="2787444"/>
            <a:ext cx="5712542" cy="2222091"/>
          </a:xfrm>
          <a:prstGeom prst="rect">
            <a:avLst/>
          </a:prstGeom>
        </p:spPr>
      </p:pic>
    </p:spTree>
    <p:extLst>
      <p:ext uri="{BB962C8B-B14F-4D97-AF65-F5344CB8AC3E}">
        <p14:creationId xmlns:p14="http://schemas.microsoft.com/office/powerpoint/2010/main" val="4152974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2DE0E-B051-F1C9-2B6C-C6CA6A73FC3C}"/>
              </a:ext>
            </a:extLst>
          </p:cNvPr>
          <p:cNvSpPr>
            <a:spLocks noGrp="1"/>
          </p:cNvSpPr>
          <p:nvPr>
            <p:ph type="title"/>
          </p:nvPr>
        </p:nvSpPr>
        <p:spPr>
          <a:xfrm>
            <a:off x="1435510" y="973668"/>
            <a:ext cx="8480857" cy="855132"/>
          </a:xfrm>
        </p:spPr>
        <p:txBody>
          <a:bodyPr/>
          <a:lstStyle/>
          <a:p>
            <a:pPr algn="ctr"/>
            <a:r>
              <a:rPr lang="en-IN" sz="2800" dirty="0">
                <a:latin typeface="Times New Roman" panose="02020603050405020304" pitchFamily="18" charset="0"/>
                <a:cs typeface="Times New Roman" panose="02020603050405020304" pitchFamily="18" charset="0"/>
              </a:rPr>
              <a:t>      </a:t>
            </a:r>
            <a:r>
              <a:rPr lang="en-IN" sz="2800" b="1" dirty="0">
                <a:latin typeface="Times New Roman" panose="02020603050405020304" pitchFamily="18" charset="0"/>
                <a:cs typeface="Times New Roman" panose="02020603050405020304" pitchFamily="18" charset="0"/>
              </a:rPr>
              <a:t>Motive of This Project</a:t>
            </a:r>
          </a:p>
        </p:txBody>
      </p:sp>
      <p:sp>
        <p:nvSpPr>
          <p:cNvPr id="3" name="Content Placeholder 2">
            <a:extLst>
              <a:ext uri="{FF2B5EF4-FFF2-40B4-BE49-F238E27FC236}">
                <a16:creationId xmlns:a16="http://schemas.microsoft.com/office/drawing/2014/main" id="{7AC77A0C-3DE0-A0C1-8F1A-48DB38423113}"/>
              </a:ext>
            </a:extLst>
          </p:cNvPr>
          <p:cNvSpPr>
            <a:spLocks noGrp="1"/>
          </p:cNvSpPr>
          <p:nvPr>
            <p:ph idx="1"/>
          </p:nvPr>
        </p:nvSpPr>
        <p:spPr>
          <a:xfrm>
            <a:off x="943898" y="2477729"/>
            <a:ext cx="10540180" cy="2030361"/>
          </a:xfrm>
        </p:spPr>
        <p:txBody>
          <a:bodyPr/>
          <a:lstStyle/>
          <a:p>
            <a:r>
              <a:rPr lang="en-US" dirty="0">
                <a:latin typeface="Times New Roman" panose="02020603050405020304" pitchFamily="18" charset="0"/>
                <a:cs typeface="Times New Roman" panose="02020603050405020304" pitchFamily="18" charset="0"/>
              </a:rPr>
              <a:t>The main goal of this project is to help the retailer make better decisions using data insights.</a:t>
            </a:r>
          </a:p>
          <a:p>
            <a:r>
              <a:rPr lang="en-US" dirty="0">
                <a:latin typeface="Times New Roman" panose="02020603050405020304" pitchFamily="18" charset="0"/>
                <a:cs typeface="Times New Roman" panose="02020603050405020304" pitchFamily="18" charset="0"/>
              </a:rPr>
              <a:t>We want to identify sales trends and understand customer preferences for more effective marketing.</a:t>
            </a:r>
          </a:p>
          <a:p>
            <a:r>
              <a:rPr lang="en-US" dirty="0">
                <a:latin typeface="Times New Roman" panose="02020603050405020304" pitchFamily="18" charset="0"/>
                <a:cs typeface="Times New Roman" panose="02020603050405020304" pitchFamily="18" charset="0"/>
              </a:rPr>
              <a:t>We also aim to optimize profit margins to guide smarter pricing decisions.</a:t>
            </a:r>
          </a:p>
          <a:p>
            <a:r>
              <a:rPr lang="en-US" dirty="0">
                <a:latin typeface="Times New Roman" panose="02020603050405020304" pitchFamily="18" charset="0"/>
                <a:cs typeface="Times New Roman" panose="02020603050405020304" pitchFamily="18" charset="0"/>
              </a:rPr>
              <a:t> The project aims to support business growth and competitiveness in the electronics market through an interactive Power BI dashboard.</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EA752E8-D5EC-4012-10F3-343C34BA4BA2}"/>
              </a:ext>
            </a:extLst>
          </p:cNvPr>
          <p:cNvPicPr>
            <a:picLocks noChangeAspect="1"/>
          </p:cNvPicPr>
          <p:nvPr/>
        </p:nvPicPr>
        <p:blipFill>
          <a:blip r:embed="rId2"/>
          <a:stretch>
            <a:fillRect/>
          </a:stretch>
        </p:blipFill>
        <p:spPr>
          <a:xfrm>
            <a:off x="2587574" y="4340942"/>
            <a:ext cx="7016852" cy="2030362"/>
          </a:xfrm>
          <a:prstGeom prst="rect">
            <a:avLst/>
          </a:prstGeom>
        </p:spPr>
      </p:pic>
    </p:spTree>
    <p:extLst>
      <p:ext uri="{BB962C8B-B14F-4D97-AF65-F5344CB8AC3E}">
        <p14:creationId xmlns:p14="http://schemas.microsoft.com/office/powerpoint/2010/main" val="600805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2EB7A-8861-0A67-34BB-EC2366326966}"/>
              </a:ext>
            </a:extLst>
          </p:cNvPr>
          <p:cNvSpPr>
            <a:spLocks noGrp="1"/>
          </p:cNvSpPr>
          <p:nvPr>
            <p:ph type="title"/>
          </p:nvPr>
        </p:nvSpPr>
        <p:spPr>
          <a:xfrm>
            <a:off x="1543665" y="993058"/>
            <a:ext cx="8372702" cy="687574"/>
          </a:xfrm>
        </p:spPr>
        <p:txBody>
          <a:bodyPr/>
          <a:lstStyle/>
          <a:p>
            <a:pPr algn="ctr"/>
            <a:r>
              <a:rPr lang="en-IN" sz="2800" b="1" dirty="0">
                <a:latin typeface="Times New Roman" panose="02020603050405020304" pitchFamily="18" charset="0"/>
                <a:cs typeface="Times New Roman" panose="02020603050405020304" pitchFamily="18" charset="0"/>
              </a:rPr>
              <a:t>   Problem Statements</a:t>
            </a:r>
          </a:p>
        </p:txBody>
      </p:sp>
      <p:sp>
        <p:nvSpPr>
          <p:cNvPr id="3" name="Content Placeholder 2">
            <a:extLst>
              <a:ext uri="{FF2B5EF4-FFF2-40B4-BE49-F238E27FC236}">
                <a16:creationId xmlns:a16="http://schemas.microsoft.com/office/drawing/2014/main" id="{ACDDD4A1-89C2-3BFA-D9B9-2D4F58C14A83}"/>
              </a:ext>
            </a:extLst>
          </p:cNvPr>
          <p:cNvSpPr>
            <a:spLocks noGrp="1"/>
          </p:cNvSpPr>
          <p:nvPr>
            <p:ph idx="1"/>
          </p:nvPr>
        </p:nvSpPr>
        <p:spPr>
          <a:xfrm>
            <a:off x="1154954" y="2603500"/>
            <a:ext cx="10565098" cy="2469945"/>
          </a:xfrm>
        </p:spPr>
        <p:txBody>
          <a:bodyPr/>
          <a:lstStyle/>
          <a:p>
            <a:pPr>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Need for Real-Time Insights</a:t>
            </a:r>
            <a:r>
              <a:rPr lang="en-US" dirty="0">
                <a:latin typeface="Times New Roman" panose="02020603050405020304" pitchFamily="18" charset="0"/>
                <a:cs typeface="Times New Roman" panose="02020603050405020304" pitchFamily="18" charset="0"/>
              </a:rPr>
              <a:t>: There's a need for real-time data to improve decision-making and responsiveness.</a:t>
            </a:r>
          </a:p>
          <a:p>
            <a:pPr>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Lack of Customer Insights: </a:t>
            </a:r>
            <a:r>
              <a:rPr lang="en-US" dirty="0">
                <a:latin typeface="Times New Roman" panose="02020603050405020304" pitchFamily="18" charset="0"/>
                <a:cs typeface="Times New Roman" panose="02020603050405020304" pitchFamily="18" charset="0"/>
              </a:rPr>
              <a:t>Limited understanding of customer demographics hinders targeted marketing.</a:t>
            </a:r>
          </a:p>
          <a:p>
            <a:pPr>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Variable Profit Margins: </a:t>
            </a:r>
            <a:r>
              <a:rPr lang="en-US" dirty="0">
                <a:latin typeface="Times New Roman" panose="02020603050405020304" pitchFamily="18" charset="0"/>
                <a:cs typeface="Times New Roman" panose="02020603050405020304" pitchFamily="18" charset="0"/>
              </a:rPr>
              <a:t>Profit margins vary by product and region, causing uncertainty in pricing.</a:t>
            </a:r>
          </a:p>
          <a:p>
            <a:pPr>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Fluctuating Sales: </a:t>
            </a:r>
            <a:r>
              <a:rPr lang="en-US" dirty="0">
                <a:latin typeface="Times New Roman" panose="02020603050405020304" pitchFamily="18" charset="0"/>
                <a:cs typeface="Times New Roman" panose="02020603050405020304" pitchFamily="18" charset="0"/>
              </a:rPr>
              <a:t>Inconsistent sales make it difficult to identify top-performing products.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4905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F8403-496D-FC28-AE25-44F356E7137A}"/>
              </a:ext>
            </a:extLst>
          </p:cNvPr>
          <p:cNvSpPr>
            <a:spLocks noGrp="1"/>
          </p:cNvSpPr>
          <p:nvPr>
            <p:ph type="title"/>
          </p:nvPr>
        </p:nvSpPr>
        <p:spPr>
          <a:xfrm>
            <a:off x="1720645" y="953729"/>
            <a:ext cx="8259968" cy="747251"/>
          </a:xfrm>
        </p:spPr>
        <p:txBody>
          <a:bodyPr/>
          <a:lstStyle/>
          <a:p>
            <a:pPr algn="ctr"/>
            <a:r>
              <a:rPr lang="en-IN" sz="2800" b="1" dirty="0">
                <a:latin typeface="Times New Roman" panose="02020603050405020304" pitchFamily="18" charset="0"/>
                <a:cs typeface="Times New Roman" panose="02020603050405020304" pitchFamily="18" charset="0"/>
              </a:rPr>
              <a:t>  About the Dataset</a:t>
            </a:r>
          </a:p>
        </p:txBody>
      </p:sp>
      <p:sp>
        <p:nvSpPr>
          <p:cNvPr id="3" name="Content Placeholder 2">
            <a:extLst>
              <a:ext uri="{FF2B5EF4-FFF2-40B4-BE49-F238E27FC236}">
                <a16:creationId xmlns:a16="http://schemas.microsoft.com/office/drawing/2014/main" id="{61BCE3BA-2CDC-8C92-91A3-7BB214F618DA}"/>
              </a:ext>
            </a:extLst>
          </p:cNvPr>
          <p:cNvSpPr>
            <a:spLocks noGrp="1"/>
          </p:cNvSpPr>
          <p:nvPr>
            <p:ph idx="1"/>
          </p:nvPr>
        </p:nvSpPr>
        <p:spPr>
          <a:xfrm>
            <a:off x="1317523" y="2566220"/>
            <a:ext cx="9429136" cy="3453580"/>
          </a:xfrm>
        </p:spPr>
        <p:txBody>
          <a:bodyPr>
            <a:normAutofit fontScale="85000" lnSpcReduction="10000"/>
          </a:bodyPr>
          <a:lstStyle/>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File Size: Approximately </a:t>
            </a:r>
            <a:r>
              <a:rPr lang="en-IN" sz="1800" b="1" i="0" u="none" strike="noStrike" baseline="0" dirty="0">
                <a:solidFill>
                  <a:srgbClr val="000000"/>
                </a:solidFill>
              </a:rPr>
              <a:t>4.7 </a:t>
            </a:r>
            <a:r>
              <a:rPr lang="en-US" b="1" dirty="0">
                <a:latin typeface="Times New Roman" panose="02020603050405020304" pitchFamily="18" charset="0"/>
                <a:cs typeface="Times New Roman" panose="02020603050405020304" pitchFamily="18" charset="0"/>
              </a:rPr>
              <a:t>MB</a:t>
            </a:r>
            <a:r>
              <a:rPr lang="en-US" dirty="0">
                <a:latin typeface="Times New Roman" panose="02020603050405020304" pitchFamily="18" charset="0"/>
                <a:cs typeface="Times New Roman" panose="02020603050405020304" pitchFamily="18" charset="0"/>
              </a:rPr>
              <a:t>.</a:t>
            </a:r>
          </a:p>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The dataset is available in Excel format (.xlsx), making it easy to load into Power BI for analysis.</a:t>
            </a:r>
          </a:p>
          <a:p>
            <a:pPr>
              <a:buFont typeface="Wingdings" panose="05000000000000000000" pitchFamily="2" charset="2"/>
              <a:buChar char="q"/>
            </a:pPr>
            <a:r>
              <a:rPr lang="en-IN" b="1" dirty="0">
                <a:latin typeface="Times New Roman" panose="02020603050405020304" pitchFamily="18" charset="0"/>
                <a:cs typeface="Times New Roman" panose="02020603050405020304" pitchFamily="18" charset="0"/>
              </a:rPr>
              <a:t>Contents of the Dataset:</a:t>
            </a:r>
          </a:p>
          <a:p>
            <a:pPr>
              <a:buFont typeface="Wingdings" panose="05000000000000000000" pitchFamily="2" charset="2"/>
              <a:buChar char="q"/>
            </a:pPr>
            <a:r>
              <a:rPr lang="en-US" sz="1900" b="1" dirty="0">
                <a:latin typeface="Times New Roman" panose="02020603050405020304" pitchFamily="18" charset="0"/>
                <a:cs typeface="Times New Roman" panose="02020603050405020304" pitchFamily="18" charset="0"/>
              </a:rPr>
              <a:t>Sales Data: </a:t>
            </a:r>
            <a:r>
              <a:rPr lang="en-US" sz="1900" dirty="0">
                <a:latin typeface="Times New Roman" panose="02020603050405020304" pitchFamily="18" charset="0"/>
                <a:cs typeface="Times New Roman" panose="02020603050405020304" pitchFamily="18" charset="0"/>
              </a:rPr>
              <a:t>Transaction ID, product ID, quantity sold, sale date, and total sales amount.</a:t>
            </a:r>
          </a:p>
          <a:p>
            <a:pPr>
              <a:buFont typeface="Wingdings" panose="05000000000000000000" pitchFamily="2" charset="2"/>
              <a:buChar char="q"/>
            </a:pPr>
            <a:r>
              <a:rPr lang="en-US" sz="1900" b="1" dirty="0">
                <a:latin typeface="Times New Roman" panose="02020603050405020304" pitchFamily="18" charset="0"/>
                <a:cs typeface="Times New Roman" panose="02020603050405020304" pitchFamily="18" charset="0"/>
              </a:rPr>
              <a:t>Customer Data: </a:t>
            </a:r>
            <a:r>
              <a:rPr lang="en-US" sz="1900" dirty="0">
                <a:latin typeface="Times New Roman" panose="02020603050405020304" pitchFamily="18" charset="0"/>
                <a:cs typeface="Times New Roman" panose="02020603050405020304" pitchFamily="18" charset="0"/>
              </a:rPr>
              <a:t>Customer ID, age, gender, location, and purchase history.</a:t>
            </a:r>
          </a:p>
          <a:p>
            <a:pPr>
              <a:buFont typeface="Wingdings" panose="05000000000000000000" pitchFamily="2" charset="2"/>
              <a:buChar char="q"/>
            </a:pPr>
            <a:r>
              <a:rPr lang="en-US" sz="1900" b="1" dirty="0">
                <a:latin typeface="Times New Roman" panose="02020603050405020304" pitchFamily="18" charset="0"/>
                <a:cs typeface="Times New Roman" panose="02020603050405020304" pitchFamily="18" charset="0"/>
              </a:rPr>
              <a:t>Inventory Data: </a:t>
            </a:r>
            <a:r>
              <a:rPr lang="en-US" sz="1900" dirty="0">
                <a:latin typeface="Times New Roman" panose="02020603050405020304" pitchFamily="18" charset="0"/>
                <a:cs typeface="Times New Roman" panose="02020603050405020304" pitchFamily="18" charset="0"/>
              </a:rPr>
              <a:t>Stock levels, product IDs, and turnover rates.</a:t>
            </a:r>
          </a:p>
          <a:p>
            <a:pPr>
              <a:buFont typeface="Wingdings" panose="05000000000000000000" pitchFamily="2" charset="2"/>
              <a:buChar char="q"/>
            </a:pPr>
            <a:r>
              <a:rPr lang="en-US" sz="1900" b="1" dirty="0">
                <a:latin typeface="Times New Roman" panose="02020603050405020304" pitchFamily="18" charset="0"/>
                <a:cs typeface="Times New Roman" panose="02020603050405020304" pitchFamily="18" charset="0"/>
              </a:rPr>
              <a:t>Product Data: </a:t>
            </a:r>
            <a:r>
              <a:rPr lang="en-US" sz="1900" dirty="0">
                <a:latin typeface="Times New Roman" panose="02020603050405020304" pitchFamily="18" charset="0"/>
                <a:cs typeface="Times New Roman" panose="02020603050405020304" pitchFamily="18" charset="0"/>
              </a:rPr>
              <a:t>Product ID, name, category, price, and profit margin.</a:t>
            </a:r>
          </a:p>
          <a:p>
            <a:pPr>
              <a:buFont typeface="Wingdings" panose="05000000000000000000" pitchFamily="2" charset="2"/>
              <a:buChar char="q"/>
            </a:pPr>
            <a:r>
              <a:rPr lang="en-US" sz="1900" b="1" dirty="0">
                <a:latin typeface="Times New Roman" panose="02020603050405020304" pitchFamily="18" charset="0"/>
                <a:cs typeface="Times New Roman" panose="02020603050405020304" pitchFamily="18" charset="0"/>
              </a:rPr>
              <a:t>Regional Data: </a:t>
            </a:r>
            <a:r>
              <a:rPr lang="en-US" sz="1900" dirty="0">
                <a:latin typeface="Times New Roman" panose="02020603050405020304" pitchFamily="18" charset="0"/>
                <a:cs typeface="Times New Roman" panose="02020603050405020304" pitchFamily="18" charset="0"/>
              </a:rPr>
              <a:t>Sales performance by geographic area, including region names and sales figures.</a:t>
            </a:r>
          </a:p>
          <a:p>
            <a:pPr>
              <a:buFont typeface="Wingdings" panose="05000000000000000000" pitchFamily="2" charset="2"/>
              <a:buChar char="q"/>
            </a:pPr>
            <a:r>
              <a:rPr lang="en-US" sz="1900" dirty="0">
                <a:latin typeface="Times New Roman" panose="02020603050405020304" pitchFamily="18" charset="0"/>
                <a:cs typeface="Times New Roman" panose="02020603050405020304" pitchFamily="18" charset="0"/>
              </a:rPr>
              <a:t> The dataset provides essential information for analyzing sales trends, customer behavior, and inventory management in Power BI.</a:t>
            </a:r>
            <a:endParaRPr lang="en-IN" sz="1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5368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33DE1-7700-8670-CB76-AF6124F0B9D8}"/>
              </a:ext>
            </a:extLst>
          </p:cNvPr>
          <p:cNvSpPr>
            <a:spLocks noGrp="1"/>
          </p:cNvSpPr>
          <p:nvPr>
            <p:ph type="title"/>
          </p:nvPr>
        </p:nvSpPr>
        <p:spPr>
          <a:xfrm>
            <a:off x="1750142" y="1002890"/>
            <a:ext cx="8166225" cy="677742"/>
          </a:xfrm>
        </p:spPr>
        <p:txBody>
          <a:bodyPr/>
          <a:lstStyle/>
          <a:p>
            <a:pPr algn="ctr"/>
            <a:r>
              <a:rPr lang="en-IN" sz="2800" b="1" dirty="0">
                <a:latin typeface="Times New Roman" panose="02020603050405020304" pitchFamily="18" charset="0"/>
                <a:cs typeface="Times New Roman" panose="02020603050405020304" pitchFamily="18" charset="0"/>
              </a:rPr>
              <a:t>  Methodology</a:t>
            </a:r>
          </a:p>
        </p:txBody>
      </p:sp>
      <p:sp>
        <p:nvSpPr>
          <p:cNvPr id="3" name="Content Placeholder 2">
            <a:extLst>
              <a:ext uri="{FF2B5EF4-FFF2-40B4-BE49-F238E27FC236}">
                <a16:creationId xmlns:a16="http://schemas.microsoft.com/office/drawing/2014/main" id="{9EE56313-D4C3-9E8E-A353-A79F59233DB3}"/>
              </a:ext>
            </a:extLst>
          </p:cNvPr>
          <p:cNvSpPr>
            <a:spLocks noGrp="1"/>
          </p:cNvSpPr>
          <p:nvPr>
            <p:ph idx="1"/>
          </p:nvPr>
        </p:nvSpPr>
        <p:spPr>
          <a:xfrm>
            <a:off x="1154954" y="2603500"/>
            <a:ext cx="6661691" cy="3416300"/>
          </a:xfrm>
        </p:spPr>
        <p:txBody>
          <a:bodyPr/>
          <a:lstStyle/>
          <a:p>
            <a:pPr>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Data Collection: </a:t>
            </a:r>
            <a:r>
              <a:rPr lang="en-IN" dirty="0">
                <a:latin typeface="Times New Roman" panose="02020603050405020304" pitchFamily="18" charset="0"/>
                <a:cs typeface="Times New Roman" panose="02020603050405020304" pitchFamily="18" charset="0"/>
              </a:rPr>
              <a:t>Gather relevant sales, customer, inventory, and product data from open-source data websites.</a:t>
            </a:r>
          </a:p>
          <a:p>
            <a:pPr>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Data Cleaning: </a:t>
            </a:r>
            <a:r>
              <a:rPr lang="en-IN" dirty="0">
                <a:latin typeface="Times New Roman" panose="02020603050405020304" pitchFamily="18" charset="0"/>
                <a:cs typeface="Times New Roman" panose="02020603050405020304" pitchFamily="18" charset="0"/>
              </a:rPr>
              <a:t>Clean the dataset to remove inaccuracies and fill in missing values.</a:t>
            </a:r>
          </a:p>
          <a:p>
            <a:pPr>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Data Import: </a:t>
            </a:r>
            <a:r>
              <a:rPr lang="en-IN" dirty="0">
                <a:latin typeface="Times New Roman" panose="02020603050405020304" pitchFamily="18" charset="0"/>
                <a:cs typeface="Times New Roman" panose="02020603050405020304" pitchFamily="18" charset="0"/>
              </a:rPr>
              <a:t>Load the cleaned data into Power BI for analysis.</a:t>
            </a:r>
          </a:p>
          <a:p>
            <a:pPr>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Data </a:t>
            </a:r>
            <a:r>
              <a:rPr lang="en-IN" b="1" dirty="0" err="1">
                <a:latin typeface="Times New Roman" panose="02020603050405020304" pitchFamily="18" charset="0"/>
                <a:cs typeface="Times New Roman" panose="02020603050405020304" pitchFamily="18" charset="0"/>
              </a:rPr>
              <a:t>Modeling</a:t>
            </a:r>
            <a:r>
              <a:rPr lang="en-IN" b="1"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Create relationships between different datasets for comprehensive analysis.</a:t>
            </a:r>
          </a:p>
          <a:p>
            <a:pPr>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Dashboard Design: </a:t>
            </a:r>
            <a:r>
              <a:rPr lang="en-US" dirty="0">
                <a:latin typeface="Times New Roman" panose="02020603050405020304" pitchFamily="18" charset="0"/>
                <a:cs typeface="Times New Roman" panose="02020603050405020304" pitchFamily="18" charset="0"/>
              </a:rPr>
              <a:t>Develop interactive dashboards in Power BI to visualize.</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F4B1F48-5FB6-F275-9880-11A2C03BB2A0}"/>
              </a:ext>
            </a:extLst>
          </p:cNvPr>
          <p:cNvPicPr>
            <a:picLocks noChangeAspect="1"/>
          </p:cNvPicPr>
          <p:nvPr/>
        </p:nvPicPr>
        <p:blipFill>
          <a:blip r:embed="rId2"/>
          <a:stretch>
            <a:fillRect/>
          </a:stretch>
        </p:blipFill>
        <p:spPr>
          <a:xfrm>
            <a:off x="8052619" y="2603500"/>
            <a:ext cx="3536193" cy="3109042"/>
          </a:xfrm>
          <a:prstGeom prst="rect">
            <a:avLst/>
          </a:prstGeom>
        </p:spPr>
      </p:pic>
    </p:spTree>
    <p:extLst>
      <p:ext uri="{BB962C8B-B14F-4D97-AF65-F5344CB8AC3E}">
        <p14:creationId xmlns:p14="http://schemas.microsoft.com/office/powerpoint/2010/main" val="727605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3C997-8F6B-D7CF-6384-DE9B0DD4EBD3}"/>
              </a:ext>
            </a:extLst>
          </p:cNvPr>
          <p:cNvSpPr>
            <a:spLocks noGrp="1"/>
          </p:cNvSpPr>
          <p:nvPr>
            <p:ph type="title"/>
          </p:nvPr>
        </p:nvSpPr>
        <p:spPr>
          <a:xfrm>
            <a:off x="1691148" y="973668"/>
            <a:ext cx="8278761" cy="706964"/>
          </a:xfrm>
        </p:spPr>
        <p:txBody>
          <a:bodyPr/>
          <a:lstStyle/>
          <a:p>
            <a:pPr algn="ctr"/>
            <a:r>
              <a:rPr lang="en-IN" sz="2800" b="1" dirty="0">
                <a:latin typeface="Times New Roman" panose="02020603050405020304" pitchFamily="18" charset="0"/>
                <a:cs typeface="Times New Roman" panose="02020603050405020304" pitchFamily="18" charset="0"/>
              </a:rPr>
              <a:t>   Risks and Challenges</a:t>
            </a:r>
          </a:p>
        </p:txBody>
      </p:sp>
      <p:sp>
        <p:nvSpPr>
          <p:cNvPr id="3" name="Content Placeholder 2">
            <a:extLst>
              <a:ext uri="{FF2B5EF4-FFF2-40B4-BE49-F238E27FC236}">
                <a16:creationId xmlns:a16="http://schemas.microsoft.com/office/drawing/2014/main" id="{E830E1B4-526E-B81C-F54B-1EB4A5958964}"/>
              </a:ext>
            </a:extLst>
          </p:cNvPr>
          <p:cNvSpPr>
            <a:spLocks noGrp="1"/>
          </p:cNvSpPr>
          <p:nvPr>
            <p:ph idx="1"/>
          </p:nvPr>
        </p:nvSpPr>
        <p:spPr>
          <a:xfrm>
            <a:off x="845574" y="2428568"/>
            <a:ext cx="10432026" cy="3591231"/>
          </a:xfrm>
        </p:spPr>
        <p:txBody>
          <a:bodyPr/>
          <a:lstStyle/>
          <a:p>
            <a:pPr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Data Quality Issues: </a:t>
            </a:r>
            <a:r>
              <a:rPr lang="en-US" dirty="0">
                <a:latin typeface="Times New Roman" panose="02020603050405020304" pitchFamily="18" charset="0"/>
                <a:cs typeface="Times New Roman" panose="02020603050405020304" pitchFamily="18" charset="0"/>
              </a:rPr>
              <a:t>Inaccurate or incomplete data can lead to misleading insights, making it essential to ensure thorough data cleaning.</a:t>
            </a:r>
          </a:p>
          <a:p>
            <a:pPr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Changing Business Needs: </a:t>
            </a:r>
            <a:r>
              <a:rPr lang="en-US" dirty="0">
                <a:latin typeface="Times New Roman" panose="02020603050405020304" pitchFamily="18" charset="0"/>
                <a:cs typeface="Times New Roman" panose="02020603050405020304" pitchFamily="18" charset="0"/>
              </a:rPr>
              <a:t>The retailer's priorities might shift during the project, requiring adjustments to the analysis and insights provided.</a:t>
            </a:r>
          </a:p>
          <a:p>
            <a:pPr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Integration Difficulties: </a:t>
            </a:r>
            <a:r>
              <a:rPr lang="en-US" dirty="0">
                <a:latin typeface="Times New Roman" panose="02020603050405020304" pitchFamily="18" charset="0"/>
                <a:cs typeface="Times New Roman" panose="02020603050405020304" pitchFamily="18" charset="0"/>
              </a:rPr>
              <a:t>Combining data from various sources may pose challenges related to compatibility and structure, requiring careful modeling.</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9BB340C-E394-5F3A-C043-18346497153D}"/>
              </a:ext>
            </a:extLst>
          </p:cNvPr>
          <p:cNvPicPr>
            <a:picLocks noChangeAspect="1"/>
          </p:cNvPicPr>
          <p:nvPr/>
        </p:nvPicPr>
        <p:blipFill>
          <a:blip r:embed="rId2"/>
          <a:stretch>
            <a:fillRect/>
          </a:stretch>
        </p:blipFill>
        <p:spPr>
          <a:xfrm>
            <a:off x="2909218" y="4503173"/>
            <a:ext cx="6019600" cy="2045110"/>
          </a:xfrm>
          <a:prstGeom prst="rect">
            <a:avLst/>
          </a:prstGeom>
        </p:spPr>
      </p:pic>
    </p:spTree>
    <p:extLst>
      <p:ext uri="{BB962C8B-B14F-4D97-AF65-F5344CB8AC3E}">
        <p14:creationId xmlns:p14="http://schemas.microsoft.com/office/powerpoint/2010/main" val="1158988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34741-6438-D8DE-11E6-69819D6B5572}"/>
              </a:ext>
            </a:extLst>
          </p:cNvPr>
          <p:cNvSpPr>
            <a:spLocks noGrp="1"/>
          </p:cNvSpPr>
          <p:nvPr>
            <p:ph type="title"/>
          </p:nvPr>
        </p:nvSpPr>
        <p:spPr>
          <a:xfrm>
            <a:off x="2271252" y="973668"/>
            <a:ext cx="7645115" cy="706964"/>
          </a:xfrm>
        </p:spPr>
        <p:txBody>
          <a:bodyPr/>
          <a:lstStyle/>
          <a:p>
            <a:pPr algn="ctr"/>
            <a:r>
              <a:rPr lang="en-IN" sz="2800" b="1" dirty="0">
                <a:latin typeface="Times New Roman" panose="02020603050405020304" pitchFamily="18" charset="0"/>
                <a:cs typeface="Times New Roman" panose="02020603050405020304" pitchFamily="18" charset="0"/>
              </a:rPr>
              <a:t>Solution</a:t>
            </a:r>
          </a:p>
        </p:txBody>
      </p:sp>
      <p:sp>
        <p:nvSpPr>
          <p:cNvPr id="3" name="Content Placeholder 2">
            <a:extLst>
              <a:ext uri="{FF2B5EF4-FFF2-40B4-BE49-F238E27FC236}">
                <a16:creationId xmlns:a16="http://schemas.microsoft.com/office/drawing/2014/main" id="{35DAC6C9-4F14-104F-E606-4D95A9820CAC}"/>
              </a:ext>
            </a:extLst>
          </p:cNvPr>
          <p:cNvSpPr>
            <a:spLocks noGrp="1"/>
          </p:cNvSpPr>
          <p:nvPr>
            <p:ph idx="1"/>
          </p:nvPr>
        </p:nvSpPr>
        <p:spPr>
          <a:xfrm>
            <a:off x="1154954" y="2497394"/>
            <a:ext cx="10486440" cy="3522406"/>
          </a:xfrm>
        </p:spPr>
        <p:txBody>
          <a:bodyPr/>
          <a:lstStyle/>
          <a:p>
            <a:pPr marL="0" indent="0">
              <a:buNone/>
            </a:pPr>
            <a:r>
              <a:rPr lang="en-US" b="1" dirty="0">
                <a:latin typeface="Times New Roman" panose="02020603050405020304" pitchFamily="18" charset="0"/>
                <a:cs typeface="Times New Roman" panose="02020603050405020304" pitchFamily="18" charset="0"/>
              </a:rPr>
              <a:t>Comprehensive Data Cleaning:</a:t>
            </a:r>
          </a:p>
          <a:p>
            <a:pPr marL="0" indent="0">
              <a:buNone/>
            </a:pPr>
            <a:r>
              <a:rPr lang="en-US" dirty="0">
                <a:latin typeface="Times New Roman" panose="02020603050405020304" pitchFamily="18" charset="0"/>
                <a:cs typeface="Times New Roman" panose="02020603050405020304" pitchFamily="18" charset="0"/>
              </a:rPr>
              <a:t>Implement a thorough data cleaning process to address any inaccuracies, missing values, or duplicates in the dataset. This ensures the reliability of the analysis and the validity of insights drawn from the data.</a:t>
            </a:r>
          </a:p>
          <a:p>
            <a:pPr marL="0" indent="0">
              <a:buNone/>
            </a:pPr>
            <a:r>
              <a:rPr lang="en-US" b="1" dirty="0">
                <a:latin typeface="Times New Roman" panose="02020603050405020304" pitchFamily="18" charset="0"/>
                <a:cs typeface="Times New Roman" panose="02020603050405020304" pitchFamily="18" charset="0"/>
              </a:rPr>
              <a:t>Data Integrity and User Feedback:</a:t>
            </a:r>
          </a:p>
          <a:p>
            <a:pPr marL="0" indent="0">
              <a:buNone/>
            </a:pPr>
            <a:r>
              <a:rPr lang="en-US" dirty="0">
                <a:latin typeface="Times New Roman" panose="02020603050405020304" pitchFamily="18" charset="0"/>
                <a:cs typeface="Times New Roman" panose="02020603050405020304" pitchFamily="18" charset="0"/>
              </a:rPr>
              <a:t>Implement a thorough data cleaning process to ensure accuracy and engage stakeholders for feedback on the dashboard design. This approach will enhance the reliability of insights and ensure the dashboard meets user needs.</a:t>
            </a:r>
          </a:p>
          <a:p>
            <a:endParaRPr lang="en-IN" dirty="0"/>
          </a:p>
        </p:txBody>
      </p:sp>
      <p:pic>
        <p:nvPicPr>
          <p:cNvPr id="4" name="Picture 3">
            <a:extLst>
              <a:ext uri="{FF2B5EF4-FFF2-40B4-BE49-F238E27FC236}">
                <a16:creationId xmlns:a16="http://schemas.microsoft.com/office/drawing/2014/main" id="{0BFAA83F-4109-781B-A137-7123F2EE3B9D}"/>
              </a:ext>
            </a:extLst>
          </p:cNvPr>
          <p:cNvPicPr>
            <a:picLocks noChangeAspect="1"/>
          </p:cNvPicPr>
          <p:nvPr/>
        </p:nvPicPr>
        <p:blipFill>
          <a:blip r:embed="rId2"/>
          <a:stretch>
            <a:fillRect/>
          </a:stretch>
        </p:blipFill>
        <p:spPr>
          <a:xfrm>
            <a:off x="3050725" y="4857136"/>
            <a:ext cx="6086168" cy="1474839"/>
          </a:xfrm>
          <a:prstGeom prst="rect">
            <a:avLst/>
          </a:prstGeom>
        </p:spPr>
      </p:pic>
    </p:spTree>
    <p:extLst>
      <p:ext uri="{BB962C8B-B14F-4D97-AF65-F5344CB8AC3E}">
        <p14:creationId xmlns:p14="http://schemas.microsoft.com/office/powerpoint/2010/main" val="163831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F8BFF-C3BF-5D66-5FCA-E84D1254620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4020783-9D83-8374-5892-324630A94A7C}"/>
              </a:ext>
            </a:extLst>
          </p:cNvPr>
          <p:cNvSpPr>
            <a:spLocks noGrp="1"/>
          </p:cNvSpPr>
          <p:nvPr>
            <p:ph idx="1"/>
          </p:nvPr>
        </p:nvSpPr>
        <p:spPr>
          <a:xfrm>
            <a:off x="2143432" y="2861186"/>
            <a:ext cx="7837181" cy="3158613"/>
          </a:xfrm>
        </p:spPr>
        <p:txBody>
          <a:bodyPr/>
          <a:lstStyle/>
          <a:p>
            <a:endParaRPr lang="en-US" dirty="0"/>
          </a:p>
          <a:p>
            <a:endParaRPr lang="en-US" dirty="0"/>
          </a:p>
          <a:p>
            <a:endParaRPr lang="en-US" dirty="0"/>
          </a:p>
          <a:p>
            <a:pPr marL="0" indent="0" algn="ctr">
              <a:buNone/>
            </a:pPr>
            <a:r>
              <a:rPr lang="en-US" sz="3600" b="1" dirty="0">
                <a:latin typeface="Times New Roman" panose="02020603050405020304" pitchFamily="18" charset="0"/>
                <a:cs typeface="Times New Roman" panose="02020603050405020304" pitchFamily="18" charset="0"/>
              </a:rPr>
              <a:t>Thank You</a:t>
            </a:r>
            <a:endParaRPr lang="en-IN"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89009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94</TotalTime>
  <Words>524</Words>
  <Application>Microsoft Office PowerPoint</Application>
  <PresentationFormat>Widescreen</PresentationFormat>
  <Paragraphs>42</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Century Gothic</vt:lpstr>
      <vt:lpstr>Times New Roman</vt:lpstr>
      <vt:lpstr>Wingdings</vt:lpstr>
      <vt:lpstr>Wingdings 3</vt:lpstr>
      <vt:lpstr>Ion Boardroom</vt:lpstr>
      <vt:lpstr>Sales and Revenue Analytics Retail Dashboard Global Electronics Retailer Capstone Project 1 – Presentation</vt:lpstr>
      <vt:lpstr>      Motive of This Project</vt:lpstr>
      <vt:lpstr>   Problem Statements</vt:lpstr>
      <vt:lpstr>  About the Dataset</vt:lpstr>
      <vt:lpstr>  Methodology</vt:lpstr>
      <vt:lpstr>   Risks and Challenges</vt:lpstr>
      <vt:lpstr>Solution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sujithgopinathan2003@outlook.com</dc:creator>
  <cp:lastModifiedBy>sujithgopinathan2003@outlook.com</cp:lastModifiedBy>
  <cp:revision>3</cp:revision>
  <dcterms:created xsi:type="dcterms:W3CDTF">2024-11-05T05:35:56Z</dcterms:created>
  <dcterms:modified xsi:type="dcterms:W3CDTF">2024-11-07T03:00:01Z</dcterms:modified>
</cp:coreProperties>
</file>